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8" r:id="rId2"/>
    <p:sldId id="259" r:id="rId3"/>
    <p:sldId id="268" r:id="rId4"/>
    <p:sldId id="270" r:id="rId5"/>
    <p:sldId id="261" r:id="rId6"/>
    <p:sldId id="266" r:id="rId7"/>
    <p:sldId id="275" r:id="rId8"/>
    <p:sldId id="265" r:id="rId9"/>
    <p:sldId id="267" r:id="rId10"/>
    <p:sldId id="271" r:id="rId11"/>
    <p:sldId id="273" r:id="rId12"/>
    <p:sldId id="277" r:id="rId13"/>
    <p:sldId id="276" r:id="rId14"/>
    <p:sldId id="274" r:id="rId15"/>
    <p:sldId id="25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175E"/>
    <a:srgbClr val="14355E"/>
    <a:srgbClr val="B7B2B0"/>
    <a:srgbClr val="F8B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6" autoAdjust="0"/>
    <p:restoredTop sz="81348"/>
  </p:normalViewPr>
  <p:slideViewPr>
    <p:cSldViewPr snapToGrid="0">
      <p:cViewPr>
        <p:scale>
          <a:sx n="70" d="100"/>
          <a:sy n="70" d="100"/>
        </p:scale>
        <p:origin x="188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CCE28-2755-8848-AF26-290BE84D0ADF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8E8DC-01A4-4545-A6E0-33601F8F7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www.elastic.co/blog/found-elasticsearch-from-the-bottom-up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www.elastic.co/guide/en/elasticsearch/reference/current/search-analyzer.html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Definitions from </a:t>
            </a:r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8E8DC-01A4-4545-A6E0-33601F8F7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https://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www.deepcrawl.com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/knowledge/technical-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seo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-library/search-engine-indexing/#3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Then, search engines use a process called tokenization to reduce words to their core meaning, thus reducing the amount of resources needed to store and retrieve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illustration of inverted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8E8DC-01A4-4545-A6E0-33601F8F73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1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https://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www.deepcrawl.com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/knowledge/technical-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seo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-library/search-engine-indexing/#3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Then, search engines use a process called tokenization to reduce words to their core meaning, thus reducing the amount of resources needed to store and retrieve data.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Instead of id=&gt; document, it’s mapping parts of the document to the id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parts of documents = &gt; chunks from analyzers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8E8DC-01A4-4545-A6E0-33601F8F7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9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https://www.elastic.co/blog/found-elasticsearch-from-the-bottom-up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the id to get document, but here use document to get id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Most search engines use TF/IDF as measure of relevancy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8E8DC-01A4-4545-A6E0-33601F8F7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9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time</a:t>
            </a:r>
            <a:r>
              <a:rPr lang="en-US" baseline="0" dirty="0"/>
              <a:t> v. Index time</a:t>
            </a:r>
            <a:br>
              <a:rPr lang="en-US" baseline="0" dirty="0"/>
            </a:br>
            <a:r>
              <a:rPr lang="en-US" baseline="0" dirty="0"/>
              <a:t/>
            </a:r>
            <a:br>
              <a:rPr lang="en-US" baseline="0" dirty="0"/>
            </a:br>
            <a:r>
              <a:rPr lang="en-US" sz="1200" dirty="0">
                <a:solidFill>
                  <a:srgbClr val="E8175E"/>
                </a:solidFill>
                <a:latin typeface="Arial"/>
              </a:rPr>
              <a:t>https://</a:t>
            </a:r>
            <a:r>
              <a:rPr lang="en-US" sz="1200" dirty="0" err="1">
                <a:solidFill>
                  <a:srgbClr val="E8175E"/>
                </a:solidFill>
                <a:latin typeface="Arial"/>
              </a:rPr>
              <a:t>www.elastic.co</a:t>
            </a:r>
            <a:r>
              <a:rPr lang="en-US" sz="1200" dirty="0">
                <a:solidFill>
                  <a:srgbClr val="E8175E"/>
                </a:solidFill>
                <a:latin typeface="Arial"/>
              </a:rPr>
              <a:t>/blog/found-text-analysis-part-1</a:t>
            </a:r>
          </a:p>
          <a:p>
            <a:endParaRPr lang="en-US" dirty="0"/>
          </a:p>
          <a:p>
            <a:r>
              <a:rPr lang="en-US" dirty="0"/>
              <a:t>How to break up documents into smaller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8E8DC-01A4-4545-A6E0-33601F8F7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0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Token_char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What things to include in a token (ex. Letter, digit)</a:t>
            </a:r>
            <a:br>
              <a:rPr lang="en-US" dirty="0"/>
            </a:br>
            <a:r>
              <a:rPr lang="en-US" dirty="0"/>
              <a:t>means keep only letters and digits,</a:t>
            </a:r>
            <a:r>
              <a:rPr lang="en-US" baseline="0" dirty="0"/>
              <a:t> not anything else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default: input</a:t>
            </a:r>
            <a:r>
              <a:rPr lang="en-US" baseline="0" dirty="0"/>
              <a:t> is ONE BIG token,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- Breaks text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8E8DC-01A4-4545-A6E0-33601F8F7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https://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www.deepcrawl.com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/knowledge/technical-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seo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-library/search-engine-indexing/#3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default, queries will use the </a:t>
            </a:r>
            <a:r>
              <a:rPr lang="en-US" dirty="0" smtClean="0"/>
              <a:t>analyzer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defined in the field mapping, but this can be overridden with the </a:t>
            </a:r>
            <a:r>
              <a:rPr lang="en-US" dirty="0" err="1" smtClean="0"/>
              <a:t>search_analyzer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setting.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example of when a different index and search time analyzer would be useful is to implement auto-complete functionality.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time: uses edge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ngrams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[q,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qui, quick, b,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bro, brown]</a:t>
            </a:r>
            <a:b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time: standard analyzer (breaks at whitespace and stops) [quick,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if I type “quick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smtClean="0">
                <a:hlinkClick r:id="rId3"/>
              </a:rPr>
              <a:t>https://www.elastic.co/guide/en/elasticsearch/reference/current/search-analyzer.html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8E8DC-01A4-4545-A6E0-33601F8F7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84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https://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www.deepcrawl.com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/knowledge/technical-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seo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-library/search-engine-indexing/#3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Then, search engines use a process called tokenization to reduce words to their core meaning, thus reducing the amount of resources needed to store and retrieve data.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8E8DC-01A4-4545-A6E0-33601F8F7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1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https://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www.deepcrawl.com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/knowledge/technical-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seo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-library/search-engine-indexing/#3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Then, search engines use a process called tokenization to reduce words to their core meaning, thus reducing the amount of resources needed to store and retrieve data.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*segue into TF/IDF*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add the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ngrams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refer to last slide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8E8DC-01A4-4545-A6E0-33601F8F7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2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https://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www.deepcrawl.com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/knowledge/technical-</a:t>
            </a:r>
            <a:r>
              <a:rPr lang="en-US" sz="1200" dirty="0" err="1">
                <a:solidFill>
                  <a:srgbClr val="E8175E"/>
                </a:solidFill>
                <a:latin typeface="Arial"/>
                <a:ea typeface="+mn-lt"/>
                <a:cs typeface="+mn-lt"/>
              </a:rPr>
              <a:t>seo</a:t>
            </a:r>
            <a:r>
              <a:rPr lang="en-US" sz="1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-library/search-engine-indexing/#3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Then, search engines use a process called tokenization to reduce words to their core meaning, thus reducing the amount of resources needed to store and retrieve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illustration of inverted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8E8DC-01A4-4545-A6E0-33601F8F73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9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hyperlink" Target="https://www.elastic.co/guide/en/elasticsearch/reference/current/glossary.html#index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oy, sign&#10;&#10;Description generated with very high confidence">
            <a:extLst>
              <a:ext uri="{FF2B5EF4-FFF2-40B4-BE49-F238E27FC236}">
                <a16:creationId xmlns:a16="http://schemas.microsoft.com/office/drawing/2014/main" xmlns="" id="{DE779314-C962-48FE-AE26-95EF840C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" y="4587"/>
            <a:ext cx="12191998" cy="6860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33E1D2-B023-4555-BF07-8573A7DA5D15}"/>
              </a:ext>
            </a:extLst>
          </p:cNvPr>
          <p:cNvSpPr txBox="1"/>
          <p:nvPr/>
        </p:nvSpPr>
        <p:spPr>
          <a:xfrm>
            <a:off x="1359865" y="3120610"/>
            <a:ext cx="9472269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rgbClr val="E8175E"/>
                </a:solidFill>
                <a:latin typeface="Arial"/>
                <a:cs typeface="Calibri"/>
              </a:rPr>
              <a:t>The Princess is in Another Document: Intro to Search Engines with Elasticsearch</a:t>
            </a:r>
            <a:r>
              <a:rPr lang="en-US" sz="3200" b="1" dirty="0">
                <a:solidFill>
                  <a:srgbClr val="E8175E"/>
                </a:solidFill>
                <a:latin typeface="Arial"/>
                <a:cs typeface="Calibri"/>
              </a:rPr>
              <a:t/>
            </a:r>
            <a:br>
              <a:rPr lang="en-US" sz="3200" b="1" dirty="0">
                <a:solidFill>
                  <a:srgbClr val="E8175E"/>
                </a:solidFill>
                <a:latin typeface="Arial"/>
                <a:cs typeface="Calibri"/>
              </a:rPr>
            </a:br>
            <a:endParaRPr lang="en-US" sz="3200" b="1" dirty="0">
              <a:latin typeface="Arial"/>
              <a:cs typeface="Arial"/>
            </a:endParaRPr>
          </a:p>
          <a:p>
            <a:pPr algn="ctr"/>
            <a:r>
              <a:rPr lang="en-US" sz="4000" b="1" dirty="0">
                <a:solidFill>
                  <a:srgbClr val="E8175E"/>
                </a:solidFill>
                <a:latin typeface="Arial"/>
                <a:cs typeface="Calibri"/>
              </a:rPr>
              <a:t>Isaac Del Rosario (he/him)</a:t>
            </a:r>
          </a:p>
          <a:p>
            <a:pPr algn="ctr"/>
            <a:r>
              <a:rPr lang="en-US" sz="4000" b="1" dirty="0">
                <a:solidFill>
                  <a:srgbClr val="E8175E"/>
                </a:solidFill>
                <a:latin typeface="Arial"/>
                <a:cs typeface="Calibri"/>
              </a:rPr>
              <a:t>@</a:t>
            </a:r>
            <a:r>
              <a:rPr lang="en-US" sz="4000" b="1" dirty="0" err="1">
                <a:solidFill>
                  <a:srgbClr val="E8175E"/>
                </a:solidFill>
                <a:latin typeface="Arial"/>
                <a:cs typeface="Calibri"/>
              </a:rPr>
              <a:t>hisaacdelr</a:t>
            </a:r>
            <a:endParaRPr lang="en-US" sz="4000" b="1" dirty="0">
              <a:solidFill>
                <a:srgbClr val="E8175E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281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82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Token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rgbClr val="14355E"/>
              </a:solidFill>
              <a:latin typeface="Arial"/>
              <a:cs typeface="Calibri"/>
            </a:endParaRPr>
          </a:p>
          <a:p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>Removes stop words, apply transformations to tokens from tokenizer</a:t>
            </a:r>
          </a:p>
          <a:p>
            <a:endParaRPr lang="en-US" sz="3200" dirty="0">
              <a:solidFill>
                <a:srgbClr val="14355E"/>
              </a:solidFill>
              <a:latin typeface="Arial"/>
              <a:cs typeface="Calibri"/>
            </a:endParaRPr>
          </a:p>
          <a:p>
            <a:pPr lvl="1"/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>[</a:t>
            </a:r>
            <a:r>
              <a:rPr lang="en-US" sz="3200" dirty="0" err="1">
                <a:solidFill>
                  <a:srgbClr val="14355E"/>
                </a:solidFill>
                <a:latin typeface="Arial"/>
                <a:cs typeface="Calibri"/>
              </a:rPr>
              <a:t>Qüíck</a:t>
            </a:r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>, </a:t>
            </a:r>
            <a:r>
              <a:rPr lang="en-US" sz="3200" dirty="0" err="1">
                <a:solidFill>
                  <a:srgbClr val="14355E"/>
                </a:solidFill>
                <a:latin typeface="Arial"/>
                <a:cs typeface="Calibri"/>
              </a:rPr>
              <a:t>Föx</a:t>
            </a:r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>]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/>
            </a:r>
            <a:b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</a:br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>	</a:t>
            </a: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- lowercase: [</a:t>
            </a:r>
            <a:r>
              <a:rPr lang="en-US" sz="3200" dirty="0" err="1">
                <a:solidFill>
                  <a:srgbClr val="E8175E"/>
                </a:solidFill>
                <a:latin typeface="Arial"/>
                <a:cs typeface="Calibri"/>
              </a:rPr>
              <a:t>qüíck</a:t>
            </a: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, </a:t>
            </a:r>
            <a:r>
              <a:rPr lang="en-US" sz="3200" dirty="0" err="1">
                <a:solidFill>
                  <a:srgbClr val="E8175E"/>
                </a:solidFill>
                <a:latin typeface="Arial"/>
                <a:cs typeface="Calibri"/>
              </a:rPr>
              <a:t>föx</a:t>
            </a: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]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	- </a:t>
            </a:r>
            <a:r>
              <a:rPr lang="en-US" sz="3200" dirty="0" err="1">
                <a:solidFill>
                  <a:srgbClr val="E8175E"/>
                </a:solidFill>
                <a:latin typeface="Arial"/>
                <a:cs typeface="Calibri"/>
              </a:rPr>
              <a:t>asciifolding</a:t>
            </a: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: [Quick, Fox]</a:t>
            </a:r>
          </a:p>
          <a:p>
            <a:pPr marL="0" indent="0">
              <a:buNone/>
            </a:pPr>
            <a:endParaRPr lang="en-US" sz="3200" dirty="0">
              <a:solidFill>
                <a:srgbClr val="E8175E"/>
              </a:solidFill>
              <a:latin typeface="Arial"/>
              <a:ea typeface="+mn-lt"/>
              <a:cs typeface="+mn-lt"/>
            </a:endParaRP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922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6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Analyzers: Index v. Search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295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index time = “when we’re adding documents to our index”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search time = “when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we make a search query to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Elasticsearch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Why analyze during both times?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Remember! At the end of the day, we’re querying a database! A giant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hashmap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need an exact match key to get a value. Normalizing the structure of the input both from the index and query’s perspective will help us get that exact match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203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82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In Practice! Creating the Index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1911"/>
            <a:ext cx="50254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Mapping: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 txBox="1">
            <a:spLocks/>
          </p:cNvSpPr>
          <p:nvPr/>
        </p:nvSpPr>
        <p:spPr>
          <a:xfrm>
            <a:off x="6218891" y="1051910"/>
            <a:ext cx="4953000" cy="4266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What the mapping does: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0" y="1681241"/>
            <a:ext cx="5672140" cy="5335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 txBox="1">
            <a:spLocks/>
          </p:cNvSpPr>
          <p:nvPr/>
        </p:nvSpPr>
        <p:spPr>
          <a:xfrm>
            <a:off x="6055200" y="1919150"/>
            <a:ext cx="5795424" cy="4577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Create our own analyzer called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whitespace_lowercase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a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whitespace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tokenizer on the input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Apply a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lowercase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token filter to the tokens 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Set our analyzer to be used on the “name” field of each document in the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80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82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In Practice! Adding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295"/>
            <a:ext cx="50254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POST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596597"/>
              </p:ext>
            </p:extLst>
          </p:nvPr>
        </p:nvGraphicFramePr>
        <p:xfrm>
          <a:off x="6254495" y="1554964"/>
          <a:ext cx="5338791" cy="4155437"/>
        </p:xfrm>
        <a:graphic>
          <a:graphicData uri="http://schemas.openxmlformats.org/drawingml/2006/table">
            <a:tbl>
              <a:tblPr/>
              <a:tblGrid>
                <a:gridCol w="1779597"/>
                <a:gridCol w="1779597"/>
                <a:gridCol w="1779597"/>
              </a:tblGrid>
              <a:tr h="1133528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Terms</a:t>
                      </a:r>
                      <a:endParaRPr lang="en-US" sz="27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Doc ID</a:t>
                      </a:r>
                      <a:endParaRPr lang="en-US" sz="27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#</a:t>
                      </a:r>
                      <a:r>
                        <a:rPr lang="en-US" sz="2300" b="1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of times term occurs (frequency)</a:t>
                      </a:r>
                      <a:endParaRPr lang="en-US" sz="27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890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“princess”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1, 2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890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“peach”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890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“daisy”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6080" marR="86080" marT="43039" marB="43039" anchor="ctr">
                    <a:lnL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04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9" y="2649701"/>
            <a:ext cx="5067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7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82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In Practice! Searching for…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295"/>
            <a:ext cx="502547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“Peach”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lowercases it and finds it in inverted index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“Pea”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From n-grams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“beach”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E8175E"/>
                </a:solidFill>
                <a:latin typeface="Arial"/>
                <a:ea typeface="+mn-lt"/>
                <a:cs typeface="+mn-lt"/>
              </a:rPr>
              <a:t>Fuzzy search in the query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 txBox="1">
            <a:spLocks/>
          </p:cNvSpPr>
          <p:nvPr/>
        </p:nvSpPr>
        <p:spPr>
          <a:xfrm>
            <a:off x="6218891" y="1838294"/>
            <a:ext cx="4953000" cy="4266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Target Document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8" y="2472713"/>
            <a:ext cx="5080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15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oy, people, ball, room&#10;&#10;Description generated with very high confidence">
            <a:extLst>
              <a:ext uri="{FF2B5EF4-FFF2-40B4-BE49-F238E27FC236}">
                <a16:creationId xmlns:a16="http://schemas.microsoft.com/office/drawing/2014/main" xmlns="" id="{74951F92-4284-4BA1-90B9-A027035F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53" y="-6096"/>
            <a:ext cx="12317919" cy="6910309"/>
          </a:xfrm>
          <a:prstGeom prst="rect">
            <a:avLst/>
          </a:prstGeom>
        </p:spPr>
      </p:pic>
      <p:pic>
        <p:nvPicPr>
          <p:cNvPr id="6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49690606-8B6C-4208-A7F0-0B1A2C97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756" y="-6096"/>
            <a:ext cx="4278488" cy="3418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8C187D-C8AD-4AC8-8925-7DBB1AF22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9781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14355E"/>
                </a:solidFill>
                <a:latin typeface="Arial"/>
                <a:cs typeface="Calibri Light"/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ED0726-AD8E-4C3A-AB6D-2DC557BDA5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 smtClean="0">
                <a:solidFill>
                  <a:srgbClr val="E8175E"/>
                </a:solidFill>
                <a:latin typeface="Arial"/>
                <a:cs typeface="Calibri"/>
              </a:rPr>
              <a:t> + Questions? ? ?</a:t>
            </a:r>
            <a:endParaRPr lang="en-US" sz="4800" b="1" dirty="0">
              <a:solidFill>
                <a:srgbClr val="E8175E"/>
              </a:solidFill>
              <a:latin typeface="Arial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50" y="4584813"/>
            <a:ext cx="3479100" cy="23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82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14355E"/>
                </a:solidFill>
                <a:latin typeface="Arial"/>
                <a:cs typeface="Arial"/>
              </a:rPr>
              <a:t>Bonus Round</a:t>
            </a:r>
            <a:r>
              <a:rPr lang="mr-IN" b="1" dirty="0" smtClean="0">
                <a:solidFill>
                  <a:srgbClr val="14355E"/>
                </a:solidFill>
                <a:latin typeface="Arial"/>
                <a:cs typeface="Arial"/>
              </a:rPr>
              <a:t>…</a:t>
            </a:r>
            <a:r>
              <a:rPr lang="en-US" b="1" dirty="0" smtClean="0">
                <a:solidFill>
                  <a:srgbClr val="14355E"/>
                </a:solidFill>
                <a:latin typeface="Arial"/>
                <a:cs typeface="Arial"/>
              </a:rPr>
              <a:t>? TFIDF</a:t>
            </a:r>
            <a:endParaRPr lang="en-US" b="1" dirty="0">
              <a:solidFill>
                <a:srgbClr val="14355E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294"/>
            <a:ext cx="10939272" cy="562321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rgbClr val="E8175E"/>
                </a:solidFill>
                <a:latin typeface="Arial" charset="0"/>
                <a:ea typeface="Arial" charset="0"/>
                <a:cs typeface="Arial" charset="0"/>
              </a:rPr>
              <a:t>“Term Frequency, Inverse Document Frequency”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200" dirty="0">
                <a:latin typeface="Arial" charset="0"/>
                <a:ea typeface="Arial" charset="0"/>
                <a:cs typeface="Arial" charset="0"/>
              </a:rPr>
            </a:b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2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TF: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measures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how frequently a term occurs in a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document</a:t>
            </a:r>
            <a:endParaRPr lang="en-US" sz="32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TF(t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 =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(#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times term t appears in a document) ÷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(Total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#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terms in the document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0" indent="0">
              <a:buNone/>
            </a:pP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2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IDF: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measures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how important a term is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IDF(t) =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log</a:t>
            </a:r>
            <a:r>
              <a:rPr lang="en-US" sz="2200" baseline="-25000" dirty="0" smtClean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(Total #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of documents ÷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Number of documents with term t in it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).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2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2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2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Relevance Score = TF * IDF</a:t>
            </a:r>
            <a:br>
              <a:rPr lang="en-US" sz="32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200" dirty="0" smtClean="0">
                <a:latin typeface="Arial" charset="0"/>
                <a:ea typeface="Arial" charset="0"/>
                <a:cs typeface="Arial" charset="0"/>
              </a:rPr>
            </a:br>
            <a:endParaRPr lang="en-US" sz="32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2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2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solidFill>
                  <a:srgbClr val="E8175E"/>
                </a:solidFill>
                <a:latin typeface="Arial" charset="0"/>
                <a:ea typeface="Arial" charset="0"/>
                <a:cs typeface="Arial" charset="0"/>
              </a:rPr>
              <a:t>Definitions from: </a:t>
            </a:r>
            <a:r>
              <a:rPr lang="en-US" dirty="0">
                <a:solidFill>
                  <a:srgbClr val="E8175E"/>
                </a:solidFill>
              </a:rPr>
              <a:t>http://www.tfidf.com/</a:t>
            </a:r>
            <a:endParaRPr lang="en-US" sz="3200" dirty="0">
              <a:solidFill>
                <a:srgbClr val="E8175E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317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2" y="1077031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What is a Search Engine?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14355E"/>
                </a:solidFill>
                <a:latin typeface="Arial"/>
                <a:ea typeface="+mn-lt"/>
                <a:cs typeface="+mn-lt"/>
              </a:rPr>
              <a:t>Software interfacing a database that returns data based on a user’s query</a:t>
            </a:r>
          </a:p>
          <a:p>
            <a:endParaRPr lang="en-US" sz="3200" dirty="0">
              <a:solidFill>
                <a:srgbClr val="14355E"/>
              </a:solidFill>
              <a:latin typeface="Arial"/>
              <a:ea typeface="+mn-lt"/>
              <a:cs typeface="+mn-lt"/>
            </a:endParaRPr>
          </a:p>
          <a:p>
            <a:r>
              <a:rPr lang="en-US" sz="3200" dirty="0">
                <a:solidFill>
                  <a:srgbClr val="14355E"/>
                </a:solidFill>
                <a:latin typeface="Arial"/>
                <a:ea typeface="+mn-lt"/>
                <a:cs typeface="+mn-lt"/>
              </a:rPr>
              <a:t>No magic :O</a:t>
            </a: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92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2" y="1077031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What is a Search Engine?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6" y="1291525"/>
            <a:ext cx="10752738" cy="4812809"/>
          </a:xfrm>
        </p:spPr>
      </p:pic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480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2" y="1077031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A Few </a:t>
            </a:r>
            <a:r>
              <a:rPr lang="en-US" b="1" dirty="0" err="1">
                <a:solidFill>
                  <a:srgbClr val="14355E"/>
                </a:solidFill>
                <a:latin typeface="Arial"/>
                <a:cs typeface="Arial"/>
              </a:rPr>
              <a:t>Elasticsearch</a:t>
            </a:r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690688"/>
            <a:ext cx="10515600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3200" dirty="0">
                <a:solidFill>
                  <a:srgbClr val="14355E"/>
                </a:solidFill>
                <a:latin typeface="Arial"/>
                <a:ea typeface="+mn-lt"/>
                <a:cs typeface="+mn-lt"/>
              </a:rPr>
              <a:t>Index </a:t>
            </a:r>
          </a:p>
          <a:p>
            <a:pPr marL="0" indent="0">
              <a:buNone/>
            </a:pPr>
            <a:r>
              <a:rPr lang="mr-IN" sz="3200" dirty="0">
                <a:solidFill>
                  <a:srgbClr val="14355E"/>
                </a:solidFill>
                <a:latin typeface="Arial"/>
                <a:ea typeface="+mn-lt"/>
                <a:cs typeface="+mn-lt"/>
              </a:rPr>
              <a:t>–</a:t>
            </a:r>
            <a:r>
              <a:rPr lang="en-US" sz="3200" dirty="0">
                <a:solidFill>
                  <a:srgbClr val="14355E"/>
                </a:solidFill>
                <a:latin typeface="Arial"/>
                <a:ea typeface="+mn-lt"/>
                <a:cs typeface="+mn-lt"/>
              </a:rPr>
              <a:t> A collection of documents; similar to a table in a relational DB</a:t>
            </a:r>
          </a:p>
          <a:p>
            <a:endParaRPr lang="en-US" sz="3200" dirty="0">
              <a:solidFill>
                <a:srgbClr val="14355E"/>
              </a:solidFill>
              <a:latin typeface="Arial"/>
              <a:ea typeface="+mn-lt"/>
              <a:cs typeface="+mn-lt"/>
            </a:endParaRPr>
          </a:p>
          <a:p>
            <a:r>
              <a:rPr lang="en-US" sz="3200" dirty="0">
                <a:solidFill>
                  <a:srgbClr val="14355E"/>
                </a:solidFill>
                <a:latin typeface="Arial"/>
                <a:ea typeface="+mn-lt"/>
                <a:cs typeface="+mn-lt"/>
              </a:rPr>
              <a:t>Documents </a:t>
            </a:r>
          </a:p>
          <a:p>
            <a:pPr marL="0" indent="0">
              <a:buNone/>
            </a:pPr>
            <a:r>
              <a:rPr lang="mr-IN" sz="3200" dirty="0">
                <a:solidFill>
                  <a:srgbClr val="14355E"/>
                </a:solidFill>
                <a:latin typeface="Arial"/>
                <a:ea typeface="+mn-lt"/>
                <a:cs typeface="+mn-lt"/>
              </a:rPr>
              <a:t>–</a:t>
            </a:r>
            <a:r>
              <a:rPr lang="en-US" sz="3200" dirty="0">
                <a:solidFill>
                  <a:srgbClr val="14355E"/>
                </a:solidFill>
                <a:latin typeface="Arial"/>
                <a:ea typeface="+mn-lt"/>
                <a:cs typeface="+mn-lt"/>
              </a:rPr>
              <a:t> A JSON document; similar to rows </a:t>
            </a:r>
          </a:p>
          <a:p>
            <a:endParaRPr lang="en-US" sz="3200" dirty="0">
              <a:solidFill>
                <a:srgbClr val="14355E"/>
              </a:solidFill>
              <a:latin typeface="Arial"/>
              <a:ea typeface="+mn-lt"/>
              <a:cs typeface="+mn-lt"/>
            </a:endParaRPr>
          </a:p>
          <a:p>
            <a:r>
              <a:rPr lang="en-US" sz="3200" dirty="0">
                <a:solidFill>
                  <a:srgbClr val="14355E"/>
                </a:solidFill>
                <a:latin typeface="Arial"/>
                <a:ea typeface="+mn-lt"/>
                <a:cs typeface="+mn-lt"/>
              </a:rPr>
              <a:t>Mapping</a:t>
            </a:r>
          </a:p>
          <a:p>
            <a:pPr marL="0" indent="0">
              <a:buNone/>
            </a:pPr>
            <a:r>
              <a:rPr lang="mr-IN" sz="3200" dirty="0">
                <a:solidFill>
                  <a:srgbClr val="14355E"/>
                </a:solidFill>
                <a:latin typeface="Arial"/>
                <a:ea typeface="+mn-lt"/>
                <a:cs typeface="+mn-lt"/>
              </a:rPr>
              <a:t>–</a:t>
            </a:r>
            <a:r>
              <a:rPr lang="en-US" sz="3200" dirty="0">
                <a:solidFill>
                  <a:srgbClr val="14355E"/>
                </a:solidFill>
                <a:latin typeface="Arial"/>
                <a:ea typeface="+mn-lt"/>
                <a:cs typeface="+mn-lt"/>
              </a:rPr>
              <a:t> Schema applied to an entire index</a:t>
            </a:r>
          </a:p>
          <a:p>
            <a:endParaRPr lang="en-US" sz="3200" dirty="0">
              <a:solidFill>
                <a:srgbClr val="14355E"/>
              </a:solidFill>
              <a:latin typeface="Arial"/>
              <a:ea typeface="+mn-lt"/>
              <a:cs typeface="+mn-lt"/>
            </a:endParaRPr>
          </a:p>
          <a:p>
            <a:endParaRPr lang="en-US" sz="3200" dirty="0">
              <a:solidFill>
                <a:srgbClr val="14355E"/>
              </a:solidFill>
              <a:latin typeface="Arial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14355E"/>
                </a:solidFill>
                <a:hlinkClick r:id="rId4"/>
              </a:rPr>
              <a:t>https://www.elastic.co/guide/en/elasticsearch/reference/current/glossary.html</a:t>
            </a:r>
            <a:endParaRPr lang="en-US" sz="3200" dirty="0">
              <a:solidFill>
                <a:srgbClr val="14355E"/>
              </a:solidFill>
              <a:latin typeface="Arial"/>
              <a:ea typeface="+mn-lt"/>
              <a:cs typeface="+mn-lt"/>
            </a:endParaRP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100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6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Inverted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29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> </a:t>
            </a: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 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 inverted index is a system wherein a database of text elements is compiled along with pointers to the documents which contain those elements.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Ex.  An Appendix!</a:t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- we’re trying to figure out the position of the term</a:t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vs. a regular index</a:t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- we’re trying to access the term at the position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39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6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Inverted Index</a:t>
            </a: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20C1123C-0A0C-CB48-8A86-E3E72CAAD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32" y="1391901"/>
            <a:ext cx="5726042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EB6132E-7A47-BD45-8633-A69EB4B9D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63" y="1485575"/>
            <a:ext cx="2378364" cy="4398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731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2" y="1077031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What is a Search Engine?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6" y="1291525"/>
            <a:ext cx="10752738" cy="4812809"/>
          </a:xfrm>
        </p:spPr>
      </p:pic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06304FD1-083A-AF46-B013-C3F874498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794" y="2621234"/>
            <a:ext cx="2125920" cy="1615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B80F88D-2AD4-5C48-897E-E667A7E88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75" y="3415106"/>
            <a:ext cx="941626" cy="1741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2050" name="Picture 2" descr="mage result for galaxy brai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23" y="4236765"/>
            <a:ext cx="1682496" cy="126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95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6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Analyzers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>Analyzers – algorithms that determine how to break up documents for the inverted index</a:t>
            </a:r>
          </a:p>
          <a:p>
            <a:endParaRPr lang="en-US" sz="3200" dirty="0">
              <a:solidFill>
                <a:srgbClr val="14355E"/>
              </a:solidFill>
              <a:latin typeface="Arial"/>
              <a:cs typeface="Calibri"/>
            </a:endParaRP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9" y="3897724"/>
            <a:ext cx="10058400" cy="1851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467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xmlns="" id="{1B87813A-DBBF-4A2F-AA44-8BB00027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6"/>
            <a:ext cx="12204841" cy="686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25B3B-8F5C-40EC-8D24-D7E5DBA5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4355E"/>
                </a:solidFill>
                <a:latin typeface="Arial"/>
                <a:cs typeface="Arial"/>
              </a:rPr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0E41B9-83D2-48E0-8A30-44BBD4A1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>Breaks down input to tokens</a:t>
            </a:r>
          </a:p>
          <a:p>
            <a:endParaRPr lang="en-US" sz="3200" dirty="0">
              <a:solidFill>
                <a:srgbClr val="14355E"/>
              </a:solidFill>
              <a:latin typeface="Arial"/>
              <a:cs typeface="Calibri"/>
            </a:endParaRPr>
          </a:p>
          <a:p>
            <a:pPr lvl="1"/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>”Quick Fox”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/>
            </a:r>
            <a:b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</a:br>
            <a:r>
              <a:rPr lang="en-US" sz="3200" dirty="0">
                <a:solidFill>
                  <a:srgbClr val="14355E"/>
                </a:solidFill>
                <a:latin typeface="Arial"/>
                <a:cs typeface="Calibri"/>
              </a:rPr>
              <a:t>	</a:t>
            </a: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- </a:t>
            </a:r>
            <a:r>
              <a:rPr lang="en-US" sz="3200" dirty="0" err="1">
                <a:solidFill>
                  <a:srgbClr val="E8175E"/>
                </a:solidFill>
                <a:latin typeface="Arial"/>
                <a:cs typeface="Calibri"/>
              </a:rPr>
              <a:t>ngram</a:t>
            </a: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: edge </a:t>
            </a:r>
            <a:r>
              <a:rPr lang="en-US" sz="3200" dirty="0" err="1">
                <a:solidFill>
                  <a:srgbClr val="E8175E"/>
                </a:solidFill>
                <a:latin typeface="Arial"/>
                <a:cs typeface="Calibri"/>
              </a:rPr>
              <a:t>ngram</a:t>
            </a: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 + [</a:t>
            </a:r>
            <a:r>
              <a:rPr lang="en-US" sz="3200" dirty="0" err="1">
                <a:solidFill>
                  <a:srgbClr val="E8175E"/>
                </a:solidFill>
                <a:latin typeface="Arial"/>
                <a:cs typeface="Calibri"/>
              </a:rPr>
              <a:t>uic</a:t>
            </a: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, ick, “k F”, “ </a:t>
            </a:r>
            <a:r>
              <a:rPr lang="en-US" sz="3200" dirty="0" err="1">
                <a:solidFill>
                  <a:srgbClr val="E8175E"/>
                </a:solidFill>
                <a:latin typeface="Arial"/>
                <a:cs typeface="Calibri"/>
              </a:rPr>
              <a:t>Fo</a:t>
            </a: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”]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	- whitespace: [Quick, Fox]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	- edge </a:t>
            </a:r>
            <a:r>
              <a:rPr lang="en-US" sz="3200" dirty="0" err="1">
                <a:solidFill>
                  <a:srgbClr val="E8175E"/>
                </a:solidFill>
                <a:latin typeface="Arial"/>
                <a:cs typeface="Calibri"/>
              </a:rPr>
              <a:t>ngram</a:t>
            </a:r>
            <a:r>
              <a:rPr lang="en-US" sz="3200" dirty="0">
                <a:solidFill>
                  <a:srgbClr val="E8175E"/>
                </a:solidFill>
                <a:latin typeface="Arial"/>
                <a:cs typeface="Calibri"/>
              </a:rPr>
              <a:t>: [Qui, Qu, Fox, ox]</a:t>
            </a:r>
          </a:p>
          <a:p>
            <a:endParaRPr lang="en-US" sz="3200" dirty="0">
              <a:solidFill>
                <a:srgbClr val="14355E"/>
              </a:solidFill>
              <a:latin typeface="Arial"/>
              <a:ea typeface="+mn-lt"/>
              <a:cs typeface="Calibri"/>
            </a:endParaRPr>
          </a:p>
        </p:txBody>
      </p:sp>
      <p:pic>
        <p:nvPicPr>
          <p:cNvPr id="10" name="Picture 6" descr="A picture containing shirt&#10;&#10;Description generated with very high confidence">
            <a:extLst>
              <a:ext uri="{FF2B5EF4-FFF2-40B4-BE49-F238E27FC236}">
                <a16:creationId xmlns:a16="http://schemas.microsoft.com/office/drawing/2014/main" xmlns="" id="{FB9BF44C-490C-40F1-AA42-9C13B2D7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24" y="4394925"/>
            <a:ext cx="4278488" cy="3418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3163DC-F80A-4C1F-A973-CDB4270A7EBE}"/>
              </a:ext>
            </a:extLst>
          </p:cNvPr>
          <p:cNvSpPr txBox="1"/>
          <p:nvPr/>
        </p:nvSpPr>
        <p:spPr>
          <a:xfrm>
            <a:off x="9393113" y="5924687"/>
            <a:ext cx="17510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E8175E"/>
                </a:solidFill>
                <a:latin typeface="Arial"/>
                <a:cs typeface="Arial"/>
              </a:rPr>
              <a:t>@</a:t>
            </a:r>
            <a:r>
              <a:rPr lang="en-US" sz="2000" b="1" dirty="0" err="1" smtClean="0">
                <a:solidFill>
                  <a:srgbClr val="E8175E"/>
                </a:solidFill>
                <a:latin typeface="Arial"/>
                <a:cs typeface="Arial"/>
              </a:rPr>
              <a:t>hisaacdelr</a:t>
            </a:r>
            <a:endParaRPr lang="en-US" sz="2000" b="1" dirty="0"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670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1374</TotalTime>
  <Words>401</Words>
  <Application>Microsoft Macintosh PowerPoint</Application>
  <PresentationFormat>Widescreen</PresentationFormat>
  <Paragraphs>133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Courier New</vt:lpstr>
      <vt:lpstr>Arial</vt:lpstr>
      <vt:lpstr>office theme</vt:lpstr>
      <vt:lpstr>PowerPoint Presentation</vt:lpstr>
      <vt:lpstr>What is a Search Engine?</vt:lpstr>
      <vt:lpstr>What is a Search Engine?</vt:lpstr>
      <vt:lpstr>A Few Elasticsearch Basics</vt:lpstr>
      <vt:lpstr>Inverted Index</vt:lpstr>
      <vt:lpstr>Inverted Index</vt:lpstr>
      <vt:lpstr>What is a Search Engine?</vt:lpstr>
      <vt:lpstr>Analyzers</vt:lpstr>
      <vt:lpstr>Tokenization</vt:lpstr>
      <vt:lpstr>Token Filters</vt:lpstr>
      <vt:lpstr>Analyzers: Index v. Search Time</vt:lpstr>
      <vt:lpstr>In Practice! Creating the Index </vt:lpstr>
      <vt:lpstr>In Practice! Adding Documents</vt:lpstr>
      <vt:lpstr>In Practice! Searching for…</vt:lpstr>
      <vt:lpstr>Demo</vt:lpstr>
      <vt:lpstr>Bonus Round…? TFIDF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Cecille Del Rosario</cp:lastModifiedBy>
  <cp:revision>204</cp:revision>
  <dcterms:created xsi:type="dcterms:W3CDTF">2020-01-01T20:26:32Z</dcterms:created>
  <dcterms:modified xsi:type="dcterms:W3CDTF">2020-01-28T09:17:35Z</dcterms:modified>
</cp:coreProperties>
</file>